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67" r:id="rId3"/>
    <p:sldId id="264" r:id="rId4"/>
    <p:sldId id="276" r:id="rId5"/>
    <p:sldId id="277" r:id="rId6"/>
    <p:sldId id="271" r:id="rId7"/>
    <p:sldId id="263" r:id="rId8"/>
    <p:sldId id="270" r:id="rId9"/>
    <p:sldId id="258" r:id="rId10"/>
    <p:sldId id="259" r:id="rId11"/>
    <p:sldId id="262" r:id="rId12"/>
    <p:sldId id="274" r:id="rId13"/>
    <p:sldId id="275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10B063-83BE-4A64-B3ED-DF509682EA4E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506441-903A-42FA-B8A7-DD7D255A9561}" type="pres">
      <dgm:prSet presAssocID="{1110B063-83BE-4A64-B3ED-DF509682EA4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246FF24F-1251-4E6A-B5FF-7C1589BB8929}" type="presOf" srcId="{1110B063-83BE-4A64-B3ED-DF509682EA4E}" destId="{73506441-903A-42FA-B8A7-DD7D255A9561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1CDD4D-C4F0-4D0E-9CDE-578429B4B481}" type="doc">
      <dgm:prSet loTypeId="urn:microsoft.com/office/officeart/2005/8/layout/matrix3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FF7F96-084B-47B9-8DC0-DA827C1E7F43}">
      <dgm:prSet phldrT="[Text]" custT="1"/>
      <dgm:spPr/>
      <dgm:t>
        <a:bodyPr/>
        <a:lstStyle/>
        <a:p>
          <a:endParaRPr lang="en-US" sz="4000" dirty="0" smtClean="0">
            <a:latin typeface="NikoshBAN" pitchFamily="2" charset="0"/>
            <a:cs typeface="NikoshBAN" pitchFamily="2" charset="0"/>
          </a:endParaRPr>
        </a:p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ডেবিট(গ্রহীতা)	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A1DCF196-B6D6-4BB7-91FE-6067582959E7}" type="parTrans" cxnId="{52B4114F-0CE6-4B6E-ABD8-AB3E94D0B511}">
      <dgm:prSet/>
      <dgm:spPr/>
      <dgm:t>
        <a:bodyPr/>
        <a:lstStyle/>
        <a:p>
          <a:endParaRPr lang="en-US"/>
        </a:p>
      </dgm:t>
    </dgm:pt>
    <dgm:pt modelId="{7D3AAF4B-607F-4A0D-9F97-132DC4C6E79C}" type="sibTrans" cxnId="{52B4114F-0CE6-4B6E-ABD8-AB3E94D0B511}">
      <dgm:prSet/>
      <dgm:spPr/>
      <dgm:t>
        <a:bodyPr/>
        <a:lstStyle/>
        <a:p>
          <a:endParaRPr lang="en-US"/>
        </a:p>
      </dgm:t>
    </dgm:pt>
    <dgm:pt modelId="{DE96CC32-AABE-4FF0-9549-1D6C1EB2DC4A}">
      <dgm:prSet phldrT="[Text]" custT="1"/>
      <dgm:spPr/>
      <dgm:t>
        <a:bodyPr/>
        <a:lstStyle/>
        <a:p>
          <a:r>
            <a:rPr lang="bn-BD" sz="4400" dirty="0" smtClean="0">
              <a:latin typeface="NikoshBAN" pitchFamily="2" charset="0"/>
              <a:cs typeface="NikoshBAN" pitchFamily="2" charset="0"/>
            </a:rPr>
            <a:t>ক্রেডিট(দাতা</a:t>
          </a:r>
          <a:r>
            <a:rPr lang="en-US" sz="4400" dirty="0" smtClean="0">
              <a:latin typeface="NikoshBAN" pitchFamily="2" charset="0"/>
              <a:cs typeface="NikoshBAN" pitchFamily="2" charset="0"/>
            </a:rPr>
            <a:t>)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D4DCFB99-BD86-4328-830E-1B0D4F459E6D}" type="parTrans" cxnId="{B835E4AE-5DE3-4D5E-B0F9-1BD5ACE5F5A3}">
      <dgm:prSet/>
      <dgm:spPr/>
      <dgm:t>
        <a:bodyPr/>
        <a:lstStyle/>
        <a:p>
          <a:endParaRPr lang="en-US"/>
        </a:p>
      </dgm:t>
    </dgm:pt>
    <dgm:pt modelId="{13688A2D-6F00-496E-AD2E-3E48BE77006B}" type="sibTrans" cxnId="{B835E4AE-5DE3-4D5E-B0F9-1BD5ACE5F5A3}">
      <dgm:prSet/>
      <dgm:spPr/>
      <dgm:t>
        <a:bodyPr/>
        <a:lstStyle/>
        <a:p>
          <a:endParaRPr lang="en-US"/>
        </a:p>
      </dgm:t>
    </dgm:pt>
    <dgm:pt modelId="{335B041C-BC70-416B-940A-9F0992B2CB7B}">
      <dgm:prSet phldrT="[Text]" custT="1"/>
      <dgm:spPr/>
      <dgm:t>
        <a:bodyPr/>
        <a:lstStyle/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সম্পদ-বৃদ্ধি 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29A67E34-EB08-4ED9-A424-ADB08CDB5623}" type="parTrans" cxnId="{2F31C485-3D2B-4309-95E9-40A0B13D038C}">
      <dgm:prSet/>
      <dgm:spPr/>
      <dgm:t>
        <a:bodyPr/>
        <a:lstStyle/>
        <a:p>
          <a:endParaRPr lang="en-US"/>
        </a:p>
      </dgm:t>
    </dgm:pt>
    <dgm:pt modelId="{EEBC8874-083B-4951-910C-1A4F1E375943}" type="sibTrans" cxnId="{2F31C485-3D2B-4309-95E9-40A0B13D038C}">
      <dgm:prSet/>
      <dgm:spPr/>
      <dgm:t>
        <a:bodyPr/>
        <a:lstStyle/>
        <a:p>
          <a:endParaRPr lang="en-US"/>
        </a:p>
      </dgm:t>
    </dgm:pt>
    <dgm:pt modelId="{CD326B9B-99E3-4264-93AB-A6F39C0E9130}">
      <dgm:prSet phldrT="[Text]" phldr="1"/>
      <dgm:spPr/>
      <dgm:t>
        <a:bodyPr/>
        <a:lstStyle/>
        <a:p>
          <a:endParaRPr lang="en-US" dirty="0"/>
        </a:p>
      </dgm:t>
    </dgm:pt>
    <dgm:pt modelId="{5A738B86-F611-4A71-B080-EC745DB8D574}" type="parTrans" cxnId="{8F33E54B-3D1A-4DAA-8960-5BF5CE921C8F}">
      <dgm:prSet/>
      <dgm:spPr/>
      <dgm:t>
        <a:bodyPr/>
        <a:lstStyle/>
        <a:p>
          <a:endParaRPr lang="en-US"/>
        </a:p>
      </dgm:t>
    </dgm:pt>
    <dgm:pt modelId="{7CE2ADC9-CF77-46BA-94F6-73B0109DBA1D}" type="sibTrans" cxnId="{8F33E54B-3D1A-4DAA-8960-5BF5CE921C8F}">
      <dgm:prSet/>
      <dgm:spPr/>
      <dgm:t>
        <a:bodyPr/>
        <a:lstStyle/>
        <a:p>
          <a:endParaRPr lang="en-US"/>
        </a:p>
      </dgm:t>
    </dgm:pt>
    <dgm:pt modelId="{05684A44-2FC3-4B6F-B10B-EDEC16D626D2}">
      <dgm:prSet phldrT="[Text]" phldr="1"/>
      <dgm:spPr/>
      <dgm:t>
        <a:bodyPr/>
        <a:lstStyle/>
        <a:p>
          <a:endParaRPr lang="en-US" dirty="0"/>
        </a:p>
      </dgm:t>
    </dgm:pt>
    <dgm:pt modelId="{6BC740A5-0FF7-4B1E-9FAC-585CA721D017}" type="parTrans" cxnId="{134B8912-FA4B-467F-9FE7-46A535D0E52F}">
      <dgm:prSet/>
      <dgm:spPr/>
      <dgm:t>
        <a:bodyPr/>
        <a:lstStyle/>
        <a:p>
          <a:endParaRPr lang="en-US"/>
        </a:p>
      </dgm:t>
    </dgm:pt>
    <dgm:pt modelId="{86CC01E6-8C93-4908-9B22-539BA31CBA88}" type="sibTrans" cxnId="{134B8912-FA4B-467F-9FE7-46A535D0E52F}">
      <dgm:prSet/>
      <dgm:spPr/>
      <dgm:t>
        <a:bodyPr/>
        <a:lstStyle/>
        <a:p>
          <a:endParaRPr lang="en-US"/>
        </a:p>
      </dgm:t>
    </dgm:pt>
    <dgm:pt modelId="{BFF4A48D-FE51-4FBD-B6FF-C49968AFE2D3}">
      <dgm:prSet phldrT="[Text]"/>
      <dgm:spPr/>
      <dgm:t>
        <a:bodyPr/>
        <a:lstStyle/>
        <a:p>
          <a:endParaRPr lang="en-US"/>
        </a:p>
      </dgm:t>
    </dgm:pt>
    <dgm:pt modelId="{E04B9373-35C8-41E4-B574-AF83BD19EAD5}" type="parTrans" cxnId="{D3573279-C7B4-4434-8FFB-5ACE22D27C10}">
      <dgm:prSet/>
      <dgm:spPr/>
      <dgm:t>
        <a:bodyPr/>
        <a:lstStyle/>
        <a:p>
          <a:endParaRPr lang="en-US"/>
        </a:p>
      </dgm:t>
    </dgm:pt>
    <dgm:pt modelId="{2B927F13-2F1C-4FD9-B5EA-95AD7399B9D1}" type="sibTrans" cxnId="{D3573279-C7B4-4434-8FFB-5ACE22D27C10}">
      <dgm:prSet/>
      <dgm:spPr/>
      <dgm:t>
        <a:bodyPr/>
        <a:lstStyle/>
        <a:p>
          <a:endParaRPr lang="en-US"/>
        </a:p>
      </dgm:t>
    </dgm:pt>
    <dgm:pt modelId="{09369591-E0CC-4731-A6A9-07D045F38ABA}">
      <dgm:prSet phldrT="[Text]" phldr="1" custScaleX="139886" custScaleY="54416" custLinFactY="-712" custLinFactNeighborX="47151" custLinFactNeighborY="-100000"/>
      <dgm:spPr/>
      <dgm:t>
        <a:bodyPr/>
        <a:lstStyle/>
        <a:p>
          <a:endParaRPr lang="en-US" dirty="0"/>
        </a:p>
      </dgm:t>
    </dgm:pt>
    <dgm:pt modelId="{570FFB97-465B-4745-99B0-99957E911E87}" type="parTrans" cxnId="{BE3C9BD2-71DB-4946-BD7A-053306BDB23F}">
      <dgm:prSet/>
      <dgm:spPr/>
      <dgm:t>
        <a:bodyPr/>
        <a:lstStyle/>
        <a:p>
          <a:endParaRPr lang="en-US"/>
        </a:p>
      </dgm:t>
    </dgm:pt>
    <dgm:pt modelId="{528E1C3E-74E2-40D4-B00F-5BB13279BE00}" type="sibTrans" cxnId="{BE3C9BD2-71DB-4946-BD7A-053306BDB23F}">
      <dgm:prSet/>
      <dgm:spPr/>
      <dgm:t>
        <a:bodyPr/>
        <a:lstStyle/>
        <a:p>
          <a:endParaRPr lang="en-US"/>
        </a:p>
      </dgm:t>
    </dgm:pt>
    <dgm:pt modelId="{731C42ED-F224-4FD0-9A45-942C17B5C36A}">
      <dgm:prSet phldrT="[Text]" phldr="1" custScaleX="139886" custScaleY="54416" custLinFactY="-712" custLinFactNeighborX="47151" custLinFactNeighborY="-100000"/>
      <dgm:spPr/>
      <dgm:t>
        <a:bodyPr/>
        <a:lstStyle/>
        <a:p>
          <a:endParaRPr lang="en-US" dirty="0"/>
        </a:p>
      </dgm:t>
    </dgm:pt>
    <dgm:pt modelId="{20865DE0-E13F-4B40-8D06-7C8E9996081D}" type="parTrans" cxnId="{E7135108-02DB-4272-87A3-A4EABBE89B37}">
      <dgm:prSet/>
      <dgm:spPr/>
      <dgm:t>
        <a:bodyPr/>
        <a:lstStyle/>
        <a:p>
          <a:endParaRPr lang="en-US"/>
        </a:p>
      </dgm:t>
    </dgm:pt>
    <dgm:pt modelId="{84DC5545-FF34-47F7-A7FE-673C3A14B42C}" type="sibTrans" cxnId="{E7135108-02DB-4272-87A3-A4EABBE89B37}">
      <dgm:prSet/>
      <dgm:spPr/>
      <dgm:t>
        <a:bodyPr/>
        <a:lstStyle/>
        <a:p>
          <a:endParaRPr lang="en-US"/>
        </a:p>
      </dgm:t>
    </dgm:pt>
    <dgm:pt modelId="{06276D4B-57A0-4EA8-9D7B-DA405A9EFA01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7F20782D-44AB-4864-9316-4AFB3C8156A4}" type="parTrans" cxnId="{BB4D36AB-63F3-463C-A901-865EEBB64F3C}">
      <dgm:prSet/>
      <dgm:spPr/>
      <dgm:t>
        <a:bodyPr/>
        <a:lstStyle/>
        <a:p>
          <a:endParaRPr lang="en-US"/>
        </a:p>
      </dgm:t>
    </dgm:pt>
    <dgm:pt modelId="{FBEDF257-B85E-4250-8D77-2497F167F30E}" type="sibTrans" cxnId="{BB4D36AB-63F3-463C-A901-865EEBB64F3C}">
      <dgm:prSet/>
      <dgm:spPr/>
      <dgm:t>
        <a:bodyPr/>
        <a:lstStyle/>
        <a:p>
          <a:endParaRPr lang="en-US"/>
        </a:p>
      </dgm:t>
    </dgm:pt>
    <dgm:pt modelId="{21FB92DB-1747-43FA-A4F5-2121A42DC88D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E94DC5E0-3F72-4131-A524-A05CD4634D85}" type="parTrans" cxnId="{0E1670FD-FBB8-467C-BE72-EAE46814E4DC}">
      <dgm:prSet/>
      <dgm:spPr/>
      <dgm:t>
        <a:bodyPr/>
        <a:lstStyle/>
        <a:p>
          <a:endParaRPr lang="en-US"/>
        </a:p>
      </dgm:t>
    </dgm:pt>
    <dgm:pt modelId="{93FDDA96-0171-4461-B3D0-F3AB7383F126}" type="sibTrans" cxnId="{0E1670FD-FBB8-467C-BE72-EAE46814E4DC}">
      <dgm:prSet/>
      <dgm:spPr/>
      <dgm:t>
        <a:bodyPr/>
        <a:lstStyle/>
        <a:p>
          <a:endParaRPr lang="en-US"/>
        </a:p>
      </dgm:t>
    </dgm:pt>
    <dgm:pt modelId="{71CB525F-BEBD-41CC-B499-9308C2F6DA37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A2A1A39E-780F-4F3E-8000-27FCCF94C243}" type="parTrans" cxnId="{656AD247-9E71-4B47-BF86-8A545A3E9601}">
      <dgm:prSet/>
      <dgm:spPr/>
      <dgm:t>
        <a:bodyPr/>
        <a:lstStyle/>
        <a:p>
          <a:endParaRPr lang="en-US"/>
        </a:p>
      </dgm:t>
    </dgm:pt>
    <dgm:pt modelId="{AF93D880-B371-4E15-9C8C-3DF328B72866}" type="sibTrans" cxnId="{656AD247-9E71-4B47-BF86-8A545A3E9601}">
      <dgm:prSet/>
      <dgm:spPr/>
      <dgm:t>
        <a:bodyPr/>
        <a:lstStyle/>
        <a:p>
          <a:endParaRPr lang="en-US"/>
        </a:p>
      </dgm:t>
    </dgm:pt>
    <dgm:pt modelId="{814BDDD7-F4B4-41D7-A1D8-4393D4AB8936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268E3630-A74C-4A81-BE7C-DA64346C51E1}" type="parTrans" cxnId="{11D30CA3-8D88-48B9-AFF8-8C678DE54150}">
      <dgm:prSet/>
      <dgm:spPr/>
      <dgm:t>
        <a:bodyPr/>
        <a:lstStyle/>
        <a:p>
          <a:endParaRPr lang="en-US"/>
        </a:p>
      </dgm:t>
    </dgm:pt>
    <dgm:pt modelId="{98AFB1C2-59F9-4B9F-9A00-E8A0AACA2CC0}" type="sibTrans" cxnId="{11D30CA3-8D88-48B9-AFF8-8C678DE54150}">
      <dgm:prSet/>
      <dgm:spPr/>
      <dgm:t>
        <a:bodyPr/>
        <a:lstStyle/>
        <a:p>
          <a:endParaRPr lang="en-US"/>
        </a:p>
      </dgm:t>
    </dgm:pt>
    <dgm:pt modelId="{D7E0B7AE-3AC9-4B52-A9A0-D6BA6621ED25}">
      <dgm:prSet phldrT="[Text]" custScaleX="139886" custScaleY="54416" custLinFactY="-712" custLinFactNeighborX="47151" custLinFactNeighborY="-100000"/>
      <dgm:spPr/>
      <dgm:t>
        <a:bodyPr/>
        <a:lstStyle/>
        <a:p>
          <a:endParaRPr lang="en-US"/>
        </a:p>
      </dgm:t>
    </dgm:pt>
    <dgm:pt modelId="{8B086DEC-FF54-415B-82CA-E4BCA485645A}" type="parTrans" cxnId="{B9981166-8B97-419F-A69B-A12F76C628EF}">
      <dgm:prSet/>
      <dgm:spPr/>
      <dgm:t>
        <a:bodyPr/>
        <a:lstStyle/>
        <a:p>
          <a:endParaRPr lang="en-US"/>
        </a:p>
      </dgm:t>
    </dgm:pt>
    <dgm:pt modelId="{89252AD7-A972-4BAD-B051-DBE6C502D298}" type="sibTrans" cxnId="{B9981166-8B97-419F-A69B-A12F76C628EF}">
      <dgm:prSet/>
      <dgm:spPr/>
      <dgm:t>
        <a:bodyPr/>
        <a:lstStyle/>
        <a:p>
          <a:endParaRPr lang="en-US"/>
        </a:p>
      </dgm:t>
    </dgm:pt>
    <dgm:pt modelId="{45015C41-9921-449B-9443-D15F13AEF3C3}">
      <dgm:prSet phldrT="[Text]" custT="1"/>
      <dgm:spPr/>
      <dgm:t>
        <a:bodyPr/>
        <a:lstStyle/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সম্পদ-হ্রাস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7D7DE5EB-8494-4F95-AFEB-7C7F16693546}" type="parTrans" cxnId="{2285D4C5-2F41-442E-BDC8-E2751D9F8A48}">
      <dgm:prSet/>
      <dgm:spPr/>
      <dgm:t>
        <a:bodyPr/>
        <a:lstStyle/>
        <a:p>
          <a:endParaRPr lang="en-US"/>
        </a:p>
      </dgm:t>
    </dgm:pt>
    <dgm:pt modelId="{8E223200-42CE-4A24-89C5-EB08B121B4BC}" type="sibTrans" cxnId="{2285D4C5-2F41-442E-BDC8-E2751D9F8A48}">
      <dgm:prSet/>
      <dgm:spPr/>
      <dgm:t>
        <a:bodyPr/>
        <a:lstStyle/>
        <a:p>
          <a:endParaRPr lang="en-US"/>
        </a:p>
      </dgm:t>
    </dgm:pt>
    <dgm:pt modelId="{D99E2D1A-F115-46E1-9D88-DB2150A19428}" type="pres">
      <dgm:prSet presAssocID="{2B1CDD4D-C4F0-4D0E-9CDE-578429B4B48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FCC42F-7721-4266-B02C-96C78174F2C5}" type="pres">
      <dgm:prSet presAssocID="{2B1CDD4D-C4F0-4D0E-9CDE-578429B4B481}" presName="diamond" presStyleLbl="bgShp" presStyleIdx="0" presStyleCnt="1" custScaleX="129302" custScaleY="96158"/>
      <dgm:spPr/>
      <dgm:t>
        <a:bodyPr/>
        <a:lstStyle/>
        <a:p>
          <a:endParaRPr lang="en-US"/>
        </a:p>
      </dgm:t>
    </dgm:pt>
    <dgm:pt modelId="{EA6649BE-75A0-4937-8998-A6AAC908DC36}" type="pres">
      <dgm:prSet presAssocID="{2B1CDD4D-C4F0-4D0E-9CDE-578429B4B481}" presName="quad1" presStyleLbl="node1" presStyleIdx="0" presStyleCnt="4" custScaleX="103413" custScaleY="33651" custLinFactNeighborX="-47306" custLinFactNeighborY="-184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327B4-7BC3-4781-9BB4-5A4DE807C827}" type="pres">
      <dgm:prSet presAssocID="{2B1CDD4D-C4F0-4D0E-9CDE-578429B4B481}" presName="quad2" presStyleLbl="node1" presStyleIdx="1" presStyleCnt="4" custScaleX="115291" custScaleY="36474" custLinFactNeighborX="50642" custLinFactNeighborY="-172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049681-A51F-4BE0-8BF0-F44E2FAC2453}" type="pres">
      <dgm:prSet presAssocID="{2B1CDD4D-C4F0-4D0E-9CDE-578429B4B481}" presName="quad3" presStyleLbl="node1" presStyleIdx="2" presStyleCnt="4" custScaleX="103998" custScaleY="38190" custLinFactNeighborX="-47928" custLinFactNeighborY="-804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7230BA-944C-4FC4-88CD-6D9669922366}" type="pres">
      <dgm:prSet presAssocID="{2B1CDD4D-C4F0-4D0E-9CDE-578429B4B481}" presName="quad4" presStyleLbl="node1" presStyleIdx="3" presStyleCnt="4" custScaleX="108310" custScaleY="33010" custLinFactNeighborX="47436" custLinFactNeighborY="-736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1670FD-FBB8-467C-BE72-EAE46814E4DC}" srcId="{2B1CDD4D-C4F0-4D0E-9CDE-578429B4B481}" destId="{21FB92DB-1747-43FA-A4F5-2121A42DC88D}" srcOrd="5" destOrd="0" parTransId="{E94DC5E0-3F72-4131-A524-A05CD4634D85}" sibTransId="{93FDDA96-0171-4461-B3D0-F3AB7383F126}"/>
    <dgm:cxn modelId="{56640833-C5EE-4DA4-AA51-66F37225B02E}" type="presOf" srcId="{4FFF7F96-084B-47B9-8DC0-DA827C1E7F43}" destId="{EA6649BE-75A0-4937-8998-A6AAC908DC36}" srcOrd="0" destOrd="0" presId="urn:microsoft.com/office/officeart/2005/8/layout/matrix3"/>
    <dgm:cxn modelId="{B835E4AE-5DE3-4D5E-B0F9-1BD5ACE5F5A3}" srcId="{2B1CDD4D-C4F0-4D0E-9CDE-578429B4B481}" destId="{DE96CC32-AABE-4FF0-9549-1D6C1EB2DC4A}" srcOrd="1" destOrd="0" parTransId="{D4DCFB99-BD86-4328-830E-1B0D4F459E6D}" sibTransId="{13688A2D-6F00-496E-AD2E-3E48BE77006B}"/>
    <dgm:cxn modelId="{BA3A5B9B-B215-4F1F-8019-2504B4A72F8E}" type="presOf" srcId="{335B041C-BC70-416B-940A-9F0992B2CB7B}" destId="{F7049681-A51F-4BE0-8BF0-F44E2FAC2453}" srcOrd="0" destOrd="0" presId="urn:microsoft.com/office/officeart/2005/8/layout/matrix3"/>
    <dgm:cxn modelId="{E7135108-02DB-4272-87A3-A4EABBE89B37}" srcId="{2B1CDD4D-C4F0-4D0E-9CDE-578429B4B481}" destId="{731C42ED-F224-4FD0-9A45-942C17B5C36A}" srcOrd="9" destOrd="0" parTransId="{20865DE0-E13F-4B40-8D06-7C8E9996081D}" sibTransId="{84DC5545-FF34-47F7-A7FE-673C3A14B42C}"/>
    <dgm:cxn modelId="{8F33E54B-3D1A-4DAA-8960-5BF5CE921C8F}" srcId="{2B1CDD4D-C4F0-4D0E-9CDE-578429B4B481}" destId="{CD326B9B-99E3-4264-93AB-A6F39C0E9130}" srcOrd="11" destOrd="0" parTransId="{5A738B86-F611-4A71-B080-EC745DB8D574}" sibTransId="{7CE2ADC9-CF77-46BA-94F6-73B0109DBA1D}"/>
    <dgm:cxn modelId="{B9981166-8B97-419F-A69B-A12F76C628EF}" srcId="{2B1CDD4D-C4F0-4D0E-9CDE-578429B4B481}" destId="{D7E0B7AE-3AC9-4B52-A9A0-D6BA6621ED25}" srcOrd="13" destOrd="0" parTransId="{8B086DEC-FF54-415B-82CA-E4BCA485645A}" sibTransId="{89252AD7-A972-4BAD-B051-DBE6C502D298}"/>
    <dgm:cxn modelId="{6A808003-D558-4E5A-8C0E-5440DE7AB380}" type="presOf" srcId="{45015C41-9921-449B-9443-D15F13AEF3C3}" destId="{F57230BA-944C-4FC4-88CD-6D9669922366}" srcOrd="0" destOrd="0" presId="urn:microsoft.com/office/officeart/2005/8/layout/matrix3"/>
    <dgm:cxn modelId="{D3573279-C7B4-4434-8FFB-5ACE22D27C10}" srcId="{2B1CDD4D-C4F0-4D0E-9CDE-578429B4B481}" destId="{BFF4A48D-FE51-4FBD-B6FF-C49968AFE2D3}" srcOrd="4" destOrd="0" parTransId="{E04B9373-35C8-41E4-B574-AF83BD19EAD5}" sibTransId="{2B927F13-2F1C-4FD9-B5EA-95AD7399B9D1}"/>
    <dgm:cxn modelId="{134B8912-FA4B-467F-9FE7-46A535D0E52F}" srcId="{2B1CDD4D-C4F0-4D0E-9CDE-578429B4B481}" destId="{05684A44-2FC3-4B6F-B10B-EDEC16D626D2}" srcOrd="10" destOrd="0" parTransId="{6BC740A5-0FF7-4B1E-9FAC-585CA721D017}" sibTransId="{86CC01E6-8C93-4908-9B22-539BA31CBA88}"/>
    <dgm:cxn modelId="{52B4114F-0CE6-4B6E-ABD8-AB3E94D0B511}" srcId="{2B1CDD4D-C4F0-4D0E-9CDE-578429B4B481}" destId="{4FFF7F96-084B-47B9-8DC0-DA827C1E7F43}" srcOrd="0" destOrd="0" parTransId="{A1DCF196-B6D6-4BB7-91FE-6067582959E7}" sibTransId="{7D3AAF4B-607F-4A0D-9F97-132DC4C6E79C}"/>
    <dgm:cxn modelId="{11D30CA3-8D88-48B9-AFF8-8C678DE54150}" srcId="{2B1CDD4D-C4F0-4D0E-9CDE-578429B4B481}" destId="{814BDDD7-F4B4-41D7-A1D8-4393D4AB8936}" srcOrd="12" destOrd="0" parTransId="{268E3630-A74C-4A81-BE7C-DA64346C51E1}" sibTransId="{98AFB1C2-59F9-4B9F-9A00-E8A0AACA2CC0}"/>
    <dgm:cxn modelId="{2285D4C5-2F41-442E-BDC8-E2751D9F8A48}" srcId="{2B1CDD4D-C4F0-4D0E-9CDE-578429B4B481}" destId="{45015C41-9921-449B-9443-D15F13AEF3C3}" srcOrd="3" destOrd="0" parTransId="{7D7DE5EB-8494-4F95-AFEB-7C7F16693546}" sibTransId="{8E223200-42CE-4A24-89C5-EB08B121B4BC}"/>
    <dgm:cxn modelId="{2F31C485-3D2B-4309-95E9-40A0B13D038C}" srcId="{2B1CDD4D-C4F0-4D0E-9CDE-578429B4B481}" destId="{335B041C-BC70-416B-940A-9F0992B2CB7B}" srcOrd="2" destOrd="0" parTransId="{29A67E34-EB08-4ED9-A424-ADB08CDB5623}" sibTransId="{EEBC8874-083B-4951-910C-1A4F1E375943}"/>
    <dgm:cxn modelId="{EFEE25D2-8460-4B8D-9B02-5763ADE768A7}" type="presOf" srcId="{2B1CDD4D-C4F0-4D0E-9CDE-578429B4B481}" destId="{D99E2D1A-F115-46E1-9D88-DB2150A19428}" srcOrd="0" destOrd="0" presId="urn:microsoft.com/office/officeart/2005/8/layout/matrix3"/>
    <dgm:cxn modelId="{BB4D36AB-63F3-463C-A901-865EEBB64F3C}" srcId="{2B1CDD4D-C4F0-4D0E-9CDE-578429B4B481}" destId="{06276D4B-57A0-4EA8-9D7B-DA405A9EFA01}" srcOrd="7" destOrd="0" parTransId="{7F20782D-44AB-4864-9316-4AFB3C8156A4}" sibTransId="{FBEDF257-B85E-4250-8D77-2497F167F30E}"/>
    <dgm:cxn modelId="{F50A01F0-0F3D-4AA8-BD37-18DB0EB54428}" type="presOf" srcId="{DE96CC32-AABE-4FF0-9549-1D6C1EB2DC4A}" destId="{B8C327B4-7BC3-4781-9BB4-5A4DE807C827}" srcOrd="0" destOrd="0" presId="urn:microsoft.com/office/officeart/2005/8/layout/matrix3"/>
    <dgm:cxn modelId="{BE3C9BD2-71DB-4946-BD7A-053306BDB23F}" srcId="{2B1CDD4D-C4F0-4D0E-9CDE-578429B4B481}" destId="{09369591-E0CC-4731-A6A9-07D045F38ABA}" srcOrd="8" destOrd="0" parTransId="{570FFB97-465B-4745-99B0-99957E911E87}" sibTransId="{528E1C3E-74E2-40D4-B00F-5BB13279BE00}"/>
    <dgm:cxn modelId="{656AD247-9E71-4B47-BF86-8A545A3E9601}" srcId="{2B1CDD4D-C4F0-4D0E-9CDE-578429B4B481}" destId="{71CB525F-BEBD-41CC-B499-9308C2F6DA37}" srcOrd="6" destOrd="0" parTransId="{A2A1A39E-780F-4F3E-8000-27FCCF94C243}" sibTransId="{AF93D880-B371-4E15-9C8C-3DF328B72866}"/>
    <dgm:cxn modelId="{63F7B1E8-620A-4BCD-86A9-55215C1BD754}" type="presParOf" srcId="{D99E2D1A-F115-46E1-9D88-DB2150A19428}" destId="{B6FCC42F-7721-4266-B02C-96C78174F2C5}" srcOrd="0" destOrd="0" presId="urn:microsoft.com/office/officeart/2005/8/layout/matrix3"/>
    <dgm:cxn modelId="{4F3C6F1C-B73E-4919-A32D-FFE0CE6C4CD0}" type="presParOf" srcId="{D99E2D1A-F115-46E1-9D88-DB2150A19428}" destId="{EA6649BE-75A0-4937-8998-A6AAC908DC36}" srcOrd="1" destOrd="0" presId="urn:microsoft.com/office/officeart/2005/8/layout/matrix3"/>
    <dgm:cxn modelId="{EAE285FC-076F-4E69-AE63-EA9CB047D635}" type="presParOf" srcId="{D99E2D1A-F115-46E1-9D88-DB2150A19428}" destId="{B8C327B4-7BC3-4781-9BB4-5A4DE807C827}" srcOrd="2" destOrd="0" presId="urn:microsoft.com/office/officeart/2005/8/layout/matrix3"/>
    <dgm:cxn modelId="{BF58EAEC-D59E-42B6-9426-A60ED31CF461}" type="presParOf" srcId="{D99E2D1A-F115-46E1-9D88-DB2150A19428}" destId="{F7049681-A51F-4BE0-8BF0-F44E2FAC2453}" srcOrd="3" destOrd="0" presId="urn:microsoft.com/office/officeart/2005/8/layout/matrix3"/>
    <dgm:cxn modelId="{284A6335-8383-48D9-98E4-96F8770755BA}" type="presParOf" srcId="{D99E2D1A-F115-46E1-9D88-DB2150A19428}" destId="{F57230BA-944C-4FC4-88CD-6D966992236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CC42F-7721-4266-B02C-96C78174F2C5}">
      <dsp:nvSpPr>
        <dsp:cNvPr id="0" name=""/>
        <dsp:cNvSpPr/>
      </dsp:nvSpPr>
      <dsp:spPr>
        <a:xfrm>
          <a:off x="51964" y="135077"/>
          <a:ext cx="9092025" cy="676146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6649BE-75A0-4937-8998-A6AAC908DC36}">
      <dsp:nvSpPr>
        <dsp:cNvPr id="0" name=""/>
        <dsp:cNvSpPr/>
      </dsp:nvSpPr>
      <dsp:spPr>
        <a:xfrm>
          <a:off x="406086" y="296298"/>
          <a:ext cx="2835927" cy="922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ডেবিট(গ্রহীতা)	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451134" y="341346"/>
        <a:ext cx="2745831" cy="832726"/>
      </dsp:txXfrm>
    </dsp:sp>
    <dsp:sp modelId="{B8C327B4-7BC3-4781-9BB4-5A4DE807C827}">
      <dsp:nvSpPr>
        <dsp:cNvPr id="0" name=""/>
        <dsp:cNvSpPr/>
      </dsp:nvSpPr>
      <dsp:spPr>
        <a:xfrm>
          <a:off x="5882558" y="329919"/>
          <a:ext cx="3161661" cy="10002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>
              <a:latin typeface="NikoshBAN" pitchFamily="2" charset="0"/>
              <a:cs typeface="NikoshBAN" pitchFamily="2" charset="0"/>
            </a:rPr>
            <a:t>ক্রেডিট(দাতা</a:t>
          </a:r>
          <a:r>
            <a:rPr lang="en-US" sz="4400" kern="1200" dirty="0" smtClean="0">
              <a:latin typeface="NikoshBAN" pitchFamily="2" charset="0"/>
              <a:cs typeface="NikoshBAN" pitchFamily="2" charset="0"/>
            </a:rPr>
            <a:t>)</a:t>
          </a:r>
          <a:endParaRPr lang="en-US" sz="4400" kern="1200" dirty="0">
            <a:latin typeface="NikoshBAN" pitchFamily="2" charset="0"/>
            <a:cs typeface="NikoshBAN" pitchFamily="2" charset="0"/>
          </a:endParaRPr>
        </a:p>
      </dsp:txBody>
      <dsp:txXfrm>
        <a:off x="5931386" y="378747"/>
        <a:ext cx="3064005" cy="902582"/>
      </dsp:txXfrm>
    </dsp:sp>
    <dsp:sp modelId="{F7049681-A51F-4BE0-8BF0-F44E2FAC2453}">
      <dsp:nvSpPr>
        <dsp:cNvPr id="0" name=""/>
        <dsp:cNvSpPr/>
      </dsp:nvSpPr>
      <dsp:spPr>
        <a:xfrm>
          <a:off x="381007" y="1551334"/>
          <a:ext cx="2851970" cy="10472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সম্পদ-বৃদ্ধি </a:t>
          </a:r>
          <a:endParaRPr lang="en-US" sz="4800" kern="1200" dirty="0">
            <a:latin typeface="NikoshBAN" pitchFamily="2" charset="0"/>
            <a:cs typeface="NikoshBAN" pitchFamily="2" charset="0"/>
          </a:endParaRPr>
        </a:p>
      </dsp:txBody>
      <dsp:txXfrm>
        <a:off x="432132" y="1602459"/>
        <a:ext cx="2749720" cy="945046"/>
      </dsp:txXfrm>
    </dsp:sp>
    <dsp:sp modelId="{F57230BA-944C-4FC4-88CD-6D9669922366}">
      <dsp:nvSpPr>
        <dsp:cNvPr id="0" name=""/>
        <dsp:cNvSpPr/>
      </dsp:nvSpPr>
      <dsp:spPr>
        <a:xfrm>
          <a:off x="5890360" y="1735482"/>
          <a:ext cx="2970219" cy="9052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সম্পদ-হ্রাস</a:t>
          </a:r>
          <a:endParaRPr lang="en-US" sz="4800" kern="1200" dirty="0">
            <a:latin typeface="NikoshBAN" pitchFamily="2" charset="0"/>
            <a:cs typeface="NikoshBAN" pitchFamily="2" charset="0"/>
          </a:endParaRPr>
        </a:p>
      </dsp:txBody>
      <dsp:txXfrm>
        <a:off x="5934550" y="1779672"/>
        <a:ext cx="2881839" cy="816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A32EC-3B7E-4B4E-A757-F51B9D6D5427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830EA-F15C-49BA-928F-0BB099E98F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46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830EA-F15C-49BA-928F-0BB099E98F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43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7"/>
          <a:stretch/>
        </p:blipFill>
        <p:spPr>
          <a:xfrm>
            <a:off x="-34631" y="0"/>
            <a:ext cx="9310254" cy="69826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8200" y="3267845"/>
            <a:ext cx="807720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3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84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782" y="27709"/>
            <a:ext cx="9144000" cy="685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3352800"/>
            <a:ext cx="9144000" cy="3505200"/>
          </a:xfrm>
          <a:prstGeom prst="rect">
            <a:avLst/>
          </a:prstGeom>
          <a:solidFill>
            <a:srgbClr val="92D050"/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endParaRPr lang="en-US" sz="4800" b="1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8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8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byiæj</a:t>
            </a:r>
            <a:r>
              <a:rPr lang="en-US" sz="4800" b="1" dirty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Bmjvg</a:t>
            </a:r>
            <a:endParaRPr lang="en-US" sz="4800" b="1" dirty="0">
              <a:solidFill>
                <a:srgbClr val="C00000"/>
              </a:solidFill>
              <a:latin typeface="SutonnyMJ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SutonnyMJ" pitchFamily="2" charset="0"/>
                <a:cs typeface="NikoshBAN" pitchFamily="2" charset="0"/>
              </a:rPr>
              <a:t>mnKvix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SutonnyMJ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4">
                    <a:lumMod val="50000"/>
                  </a:schemeClr>
                </a:solidFill>
                <a:latin typeface="SutonnyMJ" pitchFamily="2" charset="0"/>
                <a:cs typeface="NikoshBAN" pitchFamily="2" charset="0"/>
              </a:rPr>
              <a:t>wkÿK</a:t>
            </a:r>
            <a:endParaRPr lang="en-US" sz="1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err="1" smtClean="0">
                <a:latin typeface="SutonnyMJ" pitchFamily="2" charset="0"/>
                <a:cs typeface="NikoshBAN" pitchFamily="2" charset="0"/>
              </a:rPr>
              <a:t>AvdZve</a:t>
            </a:r>
            <a:r>
              <a:rPr lang="en-US" sz="2800" b="1" dirty="0" smtClean="0">
                <a:latin typeface="SutonnyMJ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SutonnyMJ" pitchFamily="2" charset="0"/>
                <a:cs typeface="NikoshBAN" pitchFamily="2" charset="0"/>
              </a:rPr>
              <a:t>DwÏb</a:t>
            </a:r>
            <a:r>
              <a:rPr lang="en-US" sz="2800" b="1" dirty="0" smtClean="0">
                <a:latin typeface="SutonnyMJ" pitchFamily="2" charset="0"/>
                <a:cs typeface="NikoshBAN" pitchFamily="2" charset="0"/>
              </a:rPr>
              <a:t> †</a:t>
            </a:r>
            <a:r>
              <a:rPr lang="en-US" sz="2800" b="1" dirty="0" err="1" smtClean="0">
                <a:latin typeface="SutonnyMJ" pitchFamily="2" charset="0"/>
                <a:cs typeface="NikoshBAN" pitchFamily="2" charset="0"/>
              </a:rPr>
              <a:t>g‡gvwiqvj</a:t>
            </a:r>
            <a:r>
              <a:rPr lang="en-US" sz="2800" b="1" dirty="0" smtClean="0">
                <a:latin typeface="SutonnyMJ" pitchFamily="2" charset="0"/>
                <a:cs typeface="NikoshBAN" pitchFamily="2" charset="0"/>
              </a:rPr>
              <a:t> D”P </a:t>
            </a:r>
            <a:r>
              <a:rPr lang="en-US" sz="2800" b="1" dirty="0" err="1" smtClean="0">
                <a:latin typeface="SutonnyMJ" pitchFamily="2" charset="0"/>
                <a:cs typeface="NikoshBAN" pitchFamily="2" charset="0"/>
              </a:rPr>
              <a:t>we`vjq</a:t>
            </a:r>
            <a:r>
              <a:rPr lang="en-US" sz="3600" b="1" dirty="0" smtClean="0">
                <a:latin typeface="SutonnyMJ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latin typeface="SutonnyMJ" pitchFamily="2" charset="0"/>
                <a:cs typeface="NikoshBAN" pitchFamily="2" charset="0"/>
              </a:rPr>
              <a:t>gvwbKMÄ</a:t>
            </a:r>
            <a:r>
              <a:rPr lang="en-US" sz="3600" b="1" dirty="0" smtClean="0">
                <a:latin typeface="SutonnyMJ" pitchFamily="2" charset="0"/>
                <a:cs typeface="NikoshBAN" pitchFamily="2" charset="0"/>
              </a:rPr>
              <a:t>|</a:t>
            </a:r>
          </a:p>
          <a:p>
            <a:pPr marL="109728" indent="0" algn="ctr">
              <a:buNone/>
            </a:pPr>
            <a:r>
              <a:rPr lang="en-US" sz="1600" b="1" dirty="0" smtClean="0">
                <a:solidFill>
                  <a:srgbClr val="002060"/>
                </a:solidFill>
                <a:latin typeface="RinkiyMJ" pitchFamily="2" charset="0"/>
                <a:cs typeface="RinkiyMJ" pitchFamily="2" charset="0"/>
              </a:rPr>
              <a:t>B‡gj-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www.nurul.pouly006@yahoo.com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Mob-01688125550,01719619006</a:t>
            </a:r>
          </a:p>
        </p:txBody>
      </p:sp>
      <p:pic>
        <p:nvPicPr>
          <p:cNvPr id="3" name="Picture 2" descr="G: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-1"/>
            <a:ext cx="3810000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5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RinkiyMJ" pitchFamily="2" charset="0"/>
                <a:cs typeface="RinkiyMJ" pitchFamily="2" charset="0"/>
              </a:rPr>
              <a:t>cvV</a:t>
            </a:r>
            <a:r>
              <a:rPr lang="en-US" sz="6000" dirty="0" smtClean="0">
                <a:latin typeface="RinkiyMJ" pitchFamily="2" charset="0"/>
                <a:cs typeface="RinkiyMJ" pitchFamily="2" charset="0"/>
              </a:rPr>
              <a:t> </a:t>
            </a:r>
            <a:r>
              <a:rPr lang="en-US" sz="6000" dirty="0" err="1" smtClean="0">
                <a:latin typeface="RinkiyMJ" pitchFamily="2" charset="0"/>
                <a:cs typeface="RinkiyMJ" pitchFamily="2" charset="0"/>
              </a:rPr>
              <a:t>cwiwPwZ</a:t>
            </a:r>
            <a:endParaRPr lang="bn-BD" sz="6000" dirty="0" smtClean="0">
              <a:latin typeface="RinkiyMJ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 হিসাববিজ্ঞান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শ্রেণিঃ নবম 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4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 মিনিট </a:t>
            </a:r>
          </a:p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01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02</a:t>
            </a:r>
            <a:r>
              <a:rPr lang="bn-BD" sz="40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খ্রি</a:t>
            </a:r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2743200"/>
            <a:ext cx="4114801" cy="4114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" y="34636"/>
            <a:ext cx="4993875" cy="38515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521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6800"/>
            <a:ext cx="9144000" cy="59093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sz="5400" b="1" i="1" dirty="0" smtClean="0">
              <a:solidFill>
                <a:srgbClr val="7030A0"/>
              </a:solidFill>
            </a:endParaRPr>
          </a:p>
          <a:p>
            <a:pPr algn="ctr"/>
            <a:r>
              <a:rPr lang="as-IN" sz="5400" b="1" i="1" dirty="0" smtClean="0">
                <a:solidFill>
                  <a:srgbClr val="7030A0"/>
                </a:solidFill>
              </a:rPr>
              <a:t>অধ্যায়ঃ </a:t>
            </a:r>
            <a:r>
              <a:rPr lang="as-IN" sz="5400" b="1" i="1" dirty="0">
                <a:solidFill>
                  <a:srgbClr val="7030A0"/>
                </a:solidFill>
              </a:rPr>
              <a:t>পঞ্চম </a:t>
            </a:r>
            <a:endParaRPr lang="en-US" sz="5400" b="1" i="1" dirty="0" smtClean="0">
              <a:solidFill>
                <a:srgbClr val="7030A0"/>
              </a:solidFill>
            </a:endParaRPr>
          </a:p>
          <a:p>
            <a:pPr algn="ctr"/>
            <a:endParaRPr lang="en-US" sz="5400" dirty="0"/>
          </a:p>
          <a:p>
            <a:pPr algn="ctr"/>
            <a:endParaRPr lang="en-US" sz="5400" dirty="0" smtClean="0"/>
          </a:p>
          <a:p>
            <a:pPr algn="ctr"/>
            <a:r>
              <a:rPr lang="as-IN" sz="5400" dirty="0" smtClean="0">
                <a:solidFill>
                  <a:srgbClr val="FF0000"/>
                </a:solidFill>
              </a:rPr>
              <a:t>পাঠঃ হিসাব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/>
            <a:endParaRPr lang="en-US" sz="5400" dirty="0">
              <a:solidFill>
                <a:srgbClr val="FF0000"/>
              </a:solidFill>
            </a:endParaRPr>
          </a:p>
          <a:p>
            <a:pPr algn="ctr"/>
            <a:r>
              <a:rPr lang="as-IN" sz="5400" dirty="0" smtClean="0">
                <a:solidFill>
                  <a:srgbClr val="FF0000"/>
                </a:solidFill>
              </a:rPr>
              <a:t> </a:t>
            </a:r>
            <a:endParaRPr lang="en-US" sz="5400" dirty="0" smtClean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RinkiyMJ" pitchFamily="2" charset="0"/>
                <a:cs typeface="RinkiyMJ" pitchFamily="2" charset="0"/>
              </a:rPr>
              <a:t>cvV</a:t>
            </a:r>
            <a:r>
              <a:rPr lang="en-US" sz="5400" b="1" dirty="0" smtClean="0">
                <a:solidFill>
                  <a:srgbClr val="FF0000"/>
                </a:solidFill>
                <a:latin typeface="RinkiyMJ" pitchFamily="2" charset="0"/>
                <a:cs typeface="RinkiyMJ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RinkiyMJ" pitchFamily="2" charset="0"/>
                <a:cs typeface="RinkiyMJ" pitchFamily="2" charset="0"/>
              </a:rPr>
              <a:t>wk‡ivbvg</a:t>
            </a:r>
            <a:endParaRPr lang="en-US" sz="3200" b="1" dirty="0">
              <a:solidFill>
                <a:srgbClr val="FF0000"/>
              </a:solidFill>
              <a:latin typeface="RinkiyMJ" pitchFamily="2" charset="0"/>
              <a:cs typeface="Rinki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7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0" y="381000"/>
            <a:ext cx="9144000" cy="60960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u="sng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r"/>
            <a:endParaRPr lang="bn-BD" sz="6600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(ক) হিসাবের বৈশিষ্ট্য ব্যাখ্যা করতে পারবে।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(খ) 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T”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ছক ও “চলমান জের”ছক ব্যবহার করে হিসাব সংরক্ষণ করতে পারবে।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(গ) দুতরফা দাখিলা পদ্ধতি অনুযায়ী সংশ্লিষ্ট হিসাবের ডেবিট ও ক্রেডিট নির্ণয়  করতে পারবে।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3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88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কাজ-১</a:t>
            </a:r>
            <a:r>
              <a:rPr lang="en-US" sz="1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হিসাব কী ?</a:t>
            </a:r>
            <a:b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(একক কাজ)</a:t>
            </a:r>
            <a:b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58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7030A0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226659"/>
              </p:ext>
            </p:extLst>
          </p:nvPr>
        </p:nvGraphicFramePr>
        <p:xfrm>
          <a:off x="228600" y="457200"/>
          <a:ext cx="8763000" cy="2730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375"/>
                <a:gridCol w="1825625"/>
                <a:gridCol w="584200"/>
                <a:gridCol w="1027386"/>
                <a:gridCol w="906517"/>
                <a:gridCol w="1799897"/>
                <a:gridCol w="609600"/>
                <a:gridCol w="914400"/>
              </a:tblGrid>
              <a:tr h="381000"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তাং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r>
                        <a:rPr lang="bn-BD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জা</a:t>
                      </a:r>
                    </a:p>
                    <a:p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পৃঃ 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তাং</a:t>
                      </a:r>
                      <a:r>
                        <a:rPr lang="bn-BD" sz="4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জা</a:t>
                      </a:r>
                    </a:p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পৃঃ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bn-BD" sz="28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1541929"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821625"/>
              </p:ext>
            </p:extLst>
          </p:nvPr>
        </p:nvGraphicFramePr>
        <p:xfrm>
          <a:off x="228599" y="3733800"/>
          <a:ext cx="8763001" cy="2556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035"/>
                <a:gridCol w="1650679"/>
                <a:gridCol w="675781"/>
                <a:gridCol w="1240779"/>
                <a:gridCol w="1240779"/>
                <a:gridCol w="1501748"/>
                <a:gridCol w="1600200"/>
              </a:tblGrid>
              <a:tr h="914400">
                <a:tc>
                  <a:txBody>
                    <a:bodyPr/>
                    <a:lstStyle/>
                    <a:p>
                      <a:r>
                        <a:rPr lang="bn-BD" sz="4000" dirty="0" smtClean="0">
                          <a:latin typeface="NikoshBAN" pitchFamily="2" charset="0"/>
                          <a:cs typeface="NikoshBAN" pitchFamily="2" charset="0"/>
                        </a:rPr>
                        <a:t>তাং</a:t>
                      </a:r>
                      <a:r>
                        <a:rPr lang="bn-BD" sz="4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4400" dirty="0" smtClean="0">
                          <a:latin typeface="NikoshBAN" pitchFamily="2" charset="0"/>
                          <a:cs typeface="NikoshBAN" pitchFamily="2" charset="0"/>
                        </a:rPr>
                        <a:t>বিবরণ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জাঃ</a:t>
                      </a:r>
                    </a:p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পৃঃ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</a:p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</a:p>
                    <a:p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ব্যালেন্স বা জের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1367753"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ডেবিট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টাকা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ক্রেডিট</a:t>
                      </a:r>
                      <a:r>
                        <a:rPr lang="en-US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টাকা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5943600" y="5334000"/>
            <a:ext cx="30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65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40426" y="304800"/>
            <a:ext cx="7270173" cy="640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u="sng" dirty="0" smtClean="0">
                <a:latin typeface="NikoshBAN" pitchFamily="2" charset="0"/>
                <a:cs typeface="NikoshBAN" pitchFamily="2" charset="0"/>
              </a:rPr>
              <a:t>কাজ-২</a:t>
            </a:r>
          </a:p>
          <a:p>
            <a:pPr algn="ctr"/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হিসাবের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“T”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ছক ও “চলমান জের” ছকের তিনটি করে বৈশিষ্ট্য লিখ। (জোড়ায় কাজ) </a:t>
            </a:r>
          </a:p>
          <a:p>
            <a:pPr algn="ctr"/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90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89307424"/>
              </p:ext>
            </p:extLst>
          </p:nvPr>
        </p:nvGraphicFramePr>
        <p:xfrm>
          <a:off x="408708" y="228600"/>
          <a:ext cx="8582891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50438380"/>
              </p:ext>
            </p:extLst>
          </p:nvPr>
        </p:nvGraphicFramePr>
        <p:xfrm>
          <a:off x="-1" y="-173620"/>
          <a:ext cx="9195955" cy="7031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2971795"/>
            <a:ext cx="2509404" cy="10079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দায়-হ্রাস</a:t>
            </a:r>
            <a:endParaRPr lang="en-US" sz="48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" y="4267200"/>
            <a:ext cx="2509404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আয়-হ্রাস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5562600"/>
            <a:ext cx="2412422" cy="992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ব্যয়-বৃদ্ধি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29400" y="5652650"/>
            <a:ext cx="2377786" cy="9317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ব্যয়-হ্রাস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0" y="4267200"/>
            <a:ext cx="19050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আয়-বৃদ্ধি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6629400" y="2971795"/>
            <a:ext cx="2133600" cy="9144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দায় বৃদ্ধি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038600" y="447554"/>
            <a:ext cx="1149494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886200" y="1819154"/>
            <a:ext cx="1456026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3200399" y="3284272"/>
            <a:ext cx="2835419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200399" y="4579672"/>
            <a:ext cx="2682153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200399" y="5875072"/>
            <a:ext cx="2682153" cy="3906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9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564" y="-76200"/>
            <a:ext cx="8991600" cy="6934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কাজ-৩(দলগত</a:t>
            </a:r>
            <a:r>
              <a:rPr lang="bn-BD" sz="6000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endParaRPr lang="bn-BD" sz="6000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 উল্লেখিত তিনটি লেনদেনের ডেবিট ও ক্রেডিট নির্ণয় করঃ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নগদে মাল ক্রয় ৫০০ টাকা।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২।যন্ত্রপাতি ক্রয় ২০০০ টাকা।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বাড়িভাড়া পাওয়া গেল ১০০০ টাকা।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(দলগত কাজ) সময়-৬ মিনিট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স্বরুপ-নগদে মাল বিক্রয় ৮০০ টাকা।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নগদান হিসাব ডেবিট-৮০০ টাকা</a:t>
            </a:r>
          </a:p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   বিক্রয় হিসাব ক্রেডিট-		    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7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০০ টাকা </a:t>
            </a:r>
          </a:p>
          <a:p>
            <a:pPr algn="ctr"/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9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bn-BD" sz="80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১।হিসাব কী?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২।চলমান জের ছকের ২টি বৈশিষ্ট্য কি কি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b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৩।হিসাবের ২টি ছকের নাম কি কি? </a:t>
            </a:r>
            <a:b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63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7200" u="sng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u="sng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bn-BD" sz="7200" u="sng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হিসাবের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“T”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ছক ও “চলমান জের” ছকের ৫টি করে বৈশিষ্ট্য লিখে আনবে।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59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en-US" sz="8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8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8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b="1" dirty="0" smtClean="0">
              <a:solidFill>
                <a:schemeClr val="tx1"/>
              </a:solidFill>
              <a:latin typeface="RinkiyMJ" pitchFamily="2" charset="0"/>
              <a:cs typeface="RinkiyMJ" pitchFamily="2" charset="0"/>
            </a:endParaRPr>
          </a:p>
          <a:p>
            <a:r>
              <a:rPr lang="en-US" sz="4800" b="1" dirty="0" err="1" smtClean="0">
                <a:solidFill>
                  <a:srgbClr val="C00000"/>
                </a:solidFill>
                <a:latin typeface="RinkiyMJ" pitchFamily="2" charset="0"/>
                <a:cs typeface="RinkiyMJ" pitchFamily="2" charset="0"/>
              </a:rPr>
              <a:t>ab¨ev</a:t>
            </a:r>
            <a:r>
              <a:rPr lang="en-US" sz="4800" b="1" dirty="0" smtClean="0">
                <a:solidFill>
                  <a:srgbClr val="C00000"/>
                </a:solidFill>
                <a:latin typeface="RinkiyMJ" pitchFamily="2" charset="0"/>
                <a:cs typeface="RinkiyMJ" pitchFamily="2" charset="0"/>
              </a:rPr>
              <a:t>`</a:t>
            </a:r>
            <a:r>
              <a:rPr lang="bn-BD" sz="8000" dirty="0" smtClean="0">
                <a:solidFill>
                  <a:srgbClr val="00B050"/>
                </a:solidFill>
                <a:latin typeface="RinkiyMJ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rgbClr val="00B050"/>
              </a:solidFill>
              <a:latin typeface="RinkiyMJ" pitchFamily="2" charset="0"/>
              <a:cs typeface="RinkiyMJ" pitchFamily="2" charset="0"/>
            </a:endParaRPr>
          </a:p>
        </p:txBody>
      </p:sp>
      <p:pic>
        <p:nvPicPr>
          <p:cNvPr id="1026" name="Picture 2" descr="G:\New folder\golap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15636"/>
            <a:ext cx="5181600" cy="433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7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</TotalTime>
  <Words>230</Words>
  <Application>Microsoft Office PowerPoint</Application>
  <PresentationFormat>On-screen Show (4:3)</PresentationFormat>
  <Paragraphs>94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কাজ-১   হিসাব কী ? (একক কাজ) </vt:lpstr>
      <vt:lpstr> </vt:lpstr>
      <vt:lpstr>PowerPoint Presentation</vt:lpstr>
      <vt:lpstr>PowerPoint Presentation</vt:lpstr>
      <vt:lpstr>PowerPoint Presentation</vt:lpstr>
      <vt:lpstr>মূল্যায়ন  ১।হিসাব কী?          ২।চলমান জের ছকের ২টি বৈশিষ্ট্য কি কি? ৩।হিসাবের ২টি ছকের নাম কি কি?   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নামঃমোঃ বাছির আহাম্মদ সহকারী শিক্ষক মেটংঘর বি,আর,আই,এম উচ্চ বিদ্যালয়</dc:title>
  <dc:creator>Doel-1612i3</dc:creator>
  <cp:lastModifiedBy>User</cp:lastModifiedBy>
  <cp:revision>247</cp:revision>
  <dcterms:created xsi:type="dcterms:W3CDTF">2006-08-16T00:00:00Z</dcterms:created>
  <dcterms:modified xsi:type="dcterms:W3CDTF">2014-02-01T06:09:08Z</dcterms:modified>
</cp:coreProperties>
</file>